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4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51;&#1080;&#1089;&#1090;%20Microsoft%20Office%20Excel%20(2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\Desktop\&#1042;&#1099;&#1073;&#1088;&#1072;&#1085;&#1085;&#1099;&#1077;%20&#1101;&#1082;&#1079;&#1072;&#1084;&#1077;&#1085;&#1099;%20&#1087;&#1086;%20&#1096;&#1082;&#1086;&#1083;&#1072;&#1084;&#1054;&#1043;&#106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Лист1!$A$45:$A$55</c:f>
              <c:strCache>
                <c:ptCount val="11"/>
                <c:pt idx="0">
                  <c:v>литература</c:v>
                </c:pt>
                <c:pt idx="1">
                  <c:v>русский язык</c:v>
                </c:pt>
                <c:pt idx="2">
                  <c:v>математика (база)</c:v>
                </c:pt>
                <c:pt idx="3">
                  <c:v>математика (профиль)</c:v>
                </c:pt>
                <c:pt idx="4">
                  <c:v>обществознание</c:v>
                </c:pt>
                <c:pt idx="5">
                  <c:v>английский язык</c:v>
                </c:pt>
                <c:pt idx="6">
                  <c:v>биология</c:v>
                </c:pt>
                <c:pt idx="7">
                  <c:v>информатика</c:v>
                </c:pt>
                <c:pt idx="8">
                  <c:v>история</c:v>
                </c:pt>
                <c:pt idx="9">
                  <c:v>физика</c:v>
                </c:pt>
                <c:pt idx="10">
                  <c:v>химия</c:v>
                </c:pt>
              </c:strCache>
            </c:strRef>
          </c:cat>
          <c:val>
            <c:numRef>
              <c:f>Лист1!$B$45:$B$55</c:f>
              <c:numCache>
                <c:formatCode>0%</c:formatCode>
                <c:ptCount val="11"/>
                <c:pt idx="0">
                  <c:v>7.0000000000000021E-2</c:v>
                </c:pt>
                <c:pt idx="1">
                  <c:v>1</c:v>
                </c:pt>
                <c:pt idx="2">
                  <c:v>1</c:v>
                </c:pt>
                <c:pt idx="3">
                  <c:v>0.61000000000000065</c:v>
                </c:pt>
                <c:pt idx="4">
                  <c:v>0.54</c:v>
                </c:pt>
                <c:pt idx="5">
                  <c:v>0.05</c:v>
                </c:pt>
                <c:pt idx="6">
                  <c:v>0.25</c:v>
                </c:pt>
                <c:pt idx="7" formatCode="0.00%">
                  <c:v>3.6999999999999998E-2</c:v>
                </c:pt>
                <c:pt idx="8">
                  <c:v>0.16</c:v>
                </c:pt>
                <c:pt idx="9">
                  <c:v>0.26</c:v>
                </c:pt>
                <c:pt idx="10">
                  <c:v>9.0000000000000024E-2</c:v>
                </c:pt>
              </c:numCache>
            </c:numRef>
          </c:val>
        </c:ser>
        <c:shape val="box"/>
        <c:axId val="67615360"/>
        <c:axId val="67639552"/>
        <c:axId val="0"/>
      </c:bar3DChart>
      <c:catAx>
        <c:axId val="67615360"/>
        <c:scaling>
          <c:orientation val="minMax"/>
        </c:scaling>
        <c:axPos val="b"/>
        <c:tickLblPos val="nextTo"/>
        <c:crossAx val="67639552"/>
        <c:crosses val="autoZero"/>
        <c:auto val="1"/>
        <c:lblAlgn val="ctr"/>
        <c:lblOffset val="100"/>
      </c:catAx>
      <c:valAx>
        <c:axId val="67639552"/>
        <c:scaling>
          <c:orientation val="minMax"/>
        </c:scaling>
        <c:axPos val="l"/>
        <c:majorGridlines/>
        <c:numFmt formatCode="0%" sourceLinked="1"/>
        <c:tickLblPos val="nextTo"/>
        <c:crossAx val="67615360"/>
        <c:crosses val="autoZero"/>
        <c:crossBetween val="between"/>
      </c:valAx>
    </c:plotArea>
    <c:plotVisOnly val="1"/>
  </c:chart>
  <c:txPr>
    <a:bodyPr/>
    <a:lstStyle/>
    <a:p>
      <a:pPr>
        <a:defRPr sz="14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Лист1!$B$26:$B$36</c:f>
              <c:strCache>
                <c:ptCount val="11"/>
                <c:pt idx="0">
                  <c:v> Обществознание</c:v>
                </c:pt>
                <c:pt idx="1">
                  <c:v> Биология</c:v>
                </c:pt>
                <c:pt idx="2">
                  <c:v> Информатика</c:v>
                </c:pt>
                <c:pt idx="3">
                  <c:v> География</c:v>
                </c:pt>
                <c:pt idx="4">
                  <c:v> Физика</c:v>
                </c:pt>
                <c:pt idx="5">
                  <c:v>Химия</c:v>
                </c:pt>
                <c:pt idx="6">
                  <c:v>История</c:v>
                </c:pt>
                <c:pt idx="7">
                  <c:v> Английский язык</c:v>
                </c:pt>
                <c:pt idx="8">
                  <c:v> Немецкий язык</c:v>
                </c:pt>
                <c:pt idx="9">
                  <c:v> Литература</c:v>
                </c:pt>
                <c:pt idx="10">
                  <c:v>Родной язык</c:v>
                </c:pt>
              </c:strCache>
            </c:strRef>
          </c:cat>
          <c:val>
            <c:numRef>
              <c:f>Лист1!$C$26:$C$36</c:f>
              <c:numCache>
                <c:formatCode>0%</c:formatCode>
                <c:ptCount val="11"/>
                <c:pt idx="0">
                  <c:v>0.73000000000000065</c:v>
                </c:pt>
                <c:pt idx="1">
                  <c:v>0.49000000000000032</c:v>
                </c:pt>
                <c:pt idx="2">
                  <c:v>0.16</c:v>
                </c:pt>
                <c:pt idx="3">
                  <c:v>0.13</c:v>
                </c:pt>
                <c:pt idx="4">
                  <c:v>0.11</c:v>
                </c:pt>
                <c:pt idx="5">
                  <c:v>0.1</c:v>
                </c:pt>
                <c:pt idx="6">
                  <c:v>8.0000000000000043E-2</c:v>
                </c:pt>
                <c:pt idx="7">
                  <c:v>2.0000000000000011E-2</c:v>
                </c:pt>
                <c:pt idx="8" formatCode="0.00%">
                  <c:v>3.6000000000000077E-3</c:v>
                </c:pt>
                <c:pt idx="9" formatCode="0.00%">
                  <c:v>3.6000000000000077E-3</c:v>
                </c:pt>
                <c:pt idx="10" formatCode="0.00%">
                  <c:v>0.17500000000000004</c:v>
                </c:pt>
              </c:numCache>
            </c:numRef>
          </c:val>
        </c:ser>
        <c:shape val="box"/>
        <c:axId val="90096384"/>
        <c:axId val="90148864"/>
        <c:axId val="0"/>
      </c:bar3DChart>
      <c:catAx>
        <c:axId val="9009638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90148864"/>
        <c:crosses val="autoZero"/>
        <c:auto val="1"/>
        <c:lblAlgn val="ctr"/>
        <c:lblOffset val="100"/>
      </c:catAx>
      <c:valAx>
        <c:axId val="90148864"/>
        <c:scaling>
          <c:orientation val="minMax"/>
        </c:scaling>
        <c:axPos val="l"/>
        <c:majorGridlines/>
        <c:numFmt formatCode="0%" sourceLinked="1"/>
        <c:tickLblPos val="nextTo"/>
        <c:crossAx val="90096384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428736"/>
          <a:ext cx="8715435" cy="5289818"/>
        </p:xfrm>
        <a:graphic>
          <a:graphicData uri="http://schemas.openxmlformats.org/drawingml/2006/table">
            <a:tbl>
              <a:tblPr/>
              <a:tblGrid>
                <a:gridCol w="1788074"/>
                <a:gridCol w="446928"/>
                <a:gridCol w="655492"/>
                <a:gridCol w="655492"/>
                <a:gridCol w="635628"/>
                <a:gridCol w="675354"/>
                <a:gridCol w="677840"/>
                <a:gridCol w="585970"/>
                <a:gridCol w="585970"/>
                <a:gridCol w="556176"/>
                <a:gridCol w="347609"/>
                <a:gridCol w="347609"/>
                <a:gridCol w="377404"/>
                <a:gridCol w="379889"/>
              </a:tblGrid>
              <a:tr h="4029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ОУ</a:t>
                      </a:r>
                    </a:p>
                  </a:txBody>
                  <a:tcPr marL="5751" marR="5751" marT="57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27.05.2016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30.05.2016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02.06.2016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06.06.2016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08.06.2016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10.06.2016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14.06.2016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22.06.2016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543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Литература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Русский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Математик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базовая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Математик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профильная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Обществознание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Английский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 (устный)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Биология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Английский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язык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ИКТ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История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Физика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Химия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 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Химия</a:t>
                      </a:r>
                    </a:p>
                  </a:txBody>
                  <a:tcPr marL="5751" marR="5751" marT="5751" marB="0" vert="vert27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№1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№2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АСШ №3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Ялкынская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Родниковская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3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Ромодановская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306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М.Курналинская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Лебединская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Левашовская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Куркульская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Ерыклинская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Б.Полянская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Билярская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Ср.Тиганская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СОШ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64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ВПЛ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82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ВСЕГО</a:t>
                      </a:r>
                    </a:p>
                  </a:txBody>
                  <a:tcPr marL="5751" marR="5751" marT="575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110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109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68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60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DD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5751" marR="5751" marT="575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Выбор предметов ЕГЭ-2016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42844" y="1142984"/>
          <a:ext cx="857256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028700" y="274638"/>
            <a:ext cx="8115300" cy="1011237"/>
          </a:xfrm>
        </p:spPr>
        <p:txBody>
          <a:bodyPr/>
          <a:lstStyle/>
          <a:p>
            <a:r>
              <a:rPr lang="ru-RU" b="1" dirty="0" smtClean="0"/>
              <a:t>Выбор предметов ЕГЭ - 2016</a:t>
            </a:r>
            <a:endParaRPr lang="ru-RU" b="1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544078" y="6473957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28662" y="1214422"/>
          <a:ext cx="7572430" cy="5192323"/>
        </p:xfrm>
        <a:graphic>
          <a:graphicData uri="http://schemas.openxmlformats.org/drawingml/2006/table">
            <a:tbl>
              <a:tblPr/>
              <a:tblGrid>
                <a:gridCol w="2475684"/>
                <a:gridCol w="386306"/>
                <a:gridCol w="386306"/>
                <a:gridCol w="386306"/>
                <a:gridCol w="386306"/>
                <a:gridCol w="515075"/>
                <a:gridCol w="386306"/>
                <a:gridCol w="386306"/>
                <a:gridCol w="386306"/>
                <a:gridCol w="386306"/>
                <a:gridCol w="386306"/>
                <a:gridCol w="386306"/>
                <a:gridCol w="386306"/>
                <a:gridCol w="332305"/>
              </a:tblGrid>
              <a:tr h="95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ОУ</a:t>
                      </a:r>
                    </a:p>
                  </a:txBody>
                  <a:tcPr marL="7505" marR="7505" marT="750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Русский язык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Математика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Физика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Химия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Информатика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Биология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История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География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Английский язык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Немецкий язык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Обществознание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Литература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Родной язык</a:t>
                      </a:r>
                    </a:p>
                  </a:txBody>
                  <a:tcPr marL="7505" marR="7505" marT="750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6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Алексеевская СОШ №1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540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Алексеевская СОШ №2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407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Алексеевская СОШ №3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6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Ялкынская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Чувашскомайнская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266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Шаминская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69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Реченская  ООШ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69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Родниковская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407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М.Курналинская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407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Лебединская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980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Левашовская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Куркульская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Ерыклинская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Б.Полянская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Билярская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286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Сахаровская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55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Среднетиганская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55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Степношенталинская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55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П.Шенталинская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55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Краснобаранская ООШ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55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Б.Тиганская СОШ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4647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Всего:</a:t>
                      </a:r>
                    </a:p>
                  </a:txBody>
                  <a:tcPr marL="7505" marR="7505" marT="75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275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275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27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43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135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200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48</a:t>
                      </a:r>
                    </a:p>
                  </a:txBody>
                  <a:tcPr marL="7505" marR="7505" marT="750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ВЫБОР     ПРЕДМЕТОВ   ОГЭ- 2016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85720" y="1500174"/>
          <a:ext cx="8358246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Выбор предметов ОГЭ-2016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Организация и проведение тренировочных  экзаменов.</a:t>
            </a:r>
            <a:endParaRPr lang="ru-RU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571612"/>
          <a:ext cx="8801071" cy="4666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601"/>
                <a:gridCol w="1000487"/>
                <a:gridCol w="1271750"/>
                <a:gridCol w="1439084"/>
                <a:gridCol w="3802149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Дата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Класс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Место проведения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Примечание.</a:t>
                      </a:r>
                      <a:endParaRPr lang="ru-RU" dirty="0"/>
                    </a:p>
                  </a:txBody>
                  <a:tcPr/>
                </a:tc>
              </a:tr>
              <a:tr h="78419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21 марта 2016 г.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 класс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русский язык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ОУ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*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Тренировочный экзамен проводится на базе ОУ</a:t>
                      </a:r>
                      <a:r>
                        <a:rPr lang="ru-RU" b="1" baseline="0" dirty="0" smtClean="0">
                          <a:solidFill>
                            <a:srgbClr val="FF0000"/>
                          </a:solidFill>
                        </a:rPr>
                        <a:t> по материалам, предоставленным  отделом образования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</a:p>
                    <a:p>
                      <a:r>
                        <a:rPr lang="ru-RU" b="1" baseline="0" dirty="0" smtClean="0"/>
                        <a:t>* Начало всех тренировочных экзаменов в 10.00.</a:t>
                      </a:r>
                    </a:p>
                    <a:p>
                      <a:r>
                        <a:rPr lang="ru-RU" b="1" i="0" baseline="0" dirty="0" smtClean="0">
                          <a:solidFill>
                            <a:srgbClr val="FF0000"/>
                          </a:solidFill>
                        </a:rPr>
                        <a:t>* Анализ по итогам тестирования следует представить до 26 марта 2016 г. в электронном виде Егоровой В.В. (русский язык), </a:t>
                      </a:r>
                      <a:r>
                        <a:rPr lang="ru-RU" b="1" i="0" baseline="0" dirty="0" err="1" smtClean="0">
                          <a:solidFill>
                            <a:srgbClr val="FF0000"/>
                          </a:solidFill>
                        </a:rPr>
                        <a:t>Федониной</a:t>
                      </a:r>
                      <a:r>
                        <a:rPr lang="ru-RU" b="1" i="0" baseline="0" dirty="0" smtClean="0">
                          <a:solidFill>
                            <a:srgbClr val="FF0000"/>
                          </a:solidFill>
                        </a:rPr>
                        <a:t> Н.Ю. (математика).</a:t>
                      </a:r>
                      <a:endParaRPr lang="ru-RU" b="1" i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8419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21 марта 2016 г.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 класс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 русский язык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ОУ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419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22 марта 2016 г.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9 класс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математика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ОУ</a:t>
                      </a:r>
                      <a:endParaRPr lang="ru-RU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563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22 марта 2016 г.</a:t>
                      </a:r>
                    </a:p>
                    <a:p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11 класс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математика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ОУ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544078" y="6473957"/>
            <a:ext cx="6599922" cy="3840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00B0F0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schemeClr val="bg1"/>
                </a:solidFill>
              </a:rPr>
              <a:t>Отдел образования  Алексеевского муниципального района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692</Words>
  <PresentationFormat>Экран (4:3)</PresentationFormat>
  <Paragraphs>601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Выбор предметов ЕГЭ-2016</vt:lpstr>
      <vt:lpstr>Выбор предметов ЕГЭ - 2016</vt:lpstr>
      <vt:lpstr>ВЫБОР     ПРЕДМЕТОВ   ОГЭ- 2016</vt:lpstr>
      <vt:lpstr>Выбор предметов ОГЭ-2016</vt:lpstr>
      <vt:lpstr>Организация и проведение тренировочных  экзаменов.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</dc:creator>
  <cp:lastModifiedBy>adm</cp:lastModifiedBy>
  <cp:revision>2</cp:revision>
  <dcterms:created xsi:type="dcterms:W3CDTF">2016-03-11T06:22:24Z</dcterms:created>
  <dcterms:modified xsi:type="dcterms:W3CDTF">2016-03-11T06:36:12Z</dcterms:modified>
</cp:coreProperties>
</file>